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8" r:id="rId3"/>
    <p:sldId id="280" r:id="rId4"/>
    <p:sldId id="281" r:id="rId5"/>
    <p:sldId id="279" r:id="rId6"/>
    <p:sldId id="282" r:id="rId7"/>
    <p:sldId id="283" r:id="rId8"/>
    <p:sldId id="284" r:id="rId9"/>
    <p:sldId id="272" r:id="rId10"/>
    <p:sldId id="276" r:id="rId11"/>
    <p:sldId id="273" r:id="rId12"/>
    <p:sldId id="275" r:id="rId13"/>
    <p:sldId id="274" r:id="rId14"/>
    <p:sldId id="277" r:id="rId15"/>
    <p:sldId id="258" r:id="rId16"/>
    <p:sldId id="259" r:id="rId17"/>
    <p:sldId id="287" r:id="rId18"/>
    <p:sldId id="288" r:id="rId19"/>
    <p:sldId id="289" r:id="rId20"/>
    <p:sldId id="290" r:id="rId21"/>
    <p:sldId id="291" r:id="rId22"/>
    <p:sldId id="292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5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FCE53-3A63-4531-942C-F304B201619C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B8059-0494-4399-8B05-966074A563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5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8059-0494-4399-8B05-966074A563F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30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B8059-0494-4399-8B05-966074A563F9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324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FD98D-EABD-48BB-AE9B-6B089F1A64D6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4B4C5-7F37-4A20-9FF9-98B19E575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69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FD98D-EABD-48BB-AE9B-6B089F1A64D6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4B4C5-7F37-4A20-9FF9-98B19E575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54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FD98D-EABD-48BB-AE9B-6B089F1A64D6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4B4C5-7F37-4A20-9FF9-98B19E575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54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FD98D-EABD-48BB-AE9B-6B089F1A64D6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4B4C5-7F37-4A20-9FF9-98B19E575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1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FD98D-EABD-48BB-AE9B-6B089F1A64D6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4B4C5-7F37-4A20-9FF9-98B19E575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799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FD98D-EABD-48BB-AE9B-6B089F1A64D6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4B4C5-7F37-4A20-9FF9-98B19E575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11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FD98D-EABD-48BB-AE9B-6B089F1A64D6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4B4C5-7F37-4A20-9FF9-98B19E575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FD98D-EABD-48BB-AE9B-6B089F1A64D6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4B4C5-7F37-4A20-9FF9-98B19E575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02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FD98D-EABD-48BB-AE9B-6B089F1A64D6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4B4C5-7F37-4A20-9FF9-98B19E575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5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FD98D-EABD-48BB-AE9B-6B089F1A64D6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4B4C5-7F37-4A20-9FF9-98B19E575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317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5FD98D-EABD-48BB-AE9B-6B089F1A64D6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4B4C5-7F37-4A20-9FF9-98B19E5756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57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75FD98D-EABD-48BB-AE9B-6B089F1A64D6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E14B4C5-7F37-4A20-9FF9-98B19E5756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jpeg"/><Relationship Id="rId10" Type="http://schemas.microsoft.com/office/2007/relationships/hdphoto" Target="../media/hdphoto1.wdp"/><Relationship Id="rId4" Type="http://schemas.openxmlformats.org/officeDocument/2006/relationships/image" Target="../media/image29.gif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5.gif"/><Relationship Id="rId7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0.jpeg"/><Relationship Id="rId7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gif"/><Relationship Id="rId5" Type="http://schemas.openxmlformats.org/officeDocument/2006/relationships/image" Target="../media/image42.jpeg"/><Relationship Id="rId4" Type="http://schemas.openxmlformats.org/officeDocument/2006/relationships/image" Target="../media/image4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hyperlink" Target="http://images.yandex.ru/#!/yandsearch?source=wiz&amp;fp=14&amp;uinfo=ww-1188-wh-647-fw-963-fh-448-pd-1&amp;p=14&amp;text=&#1088;&#1077;&#1075;&#1091;&#1083;&#1080;&#1088;&#1086;&#1074;&#1097;&#1080;&#1082; &#1087;&#1076;&#1076;&amp;noreask=1&amp;pos=434&amp;rpt=simage&amp;lr=50&amp;img_url=http%3A%2F%2Fuchitel56.rusedu.net%2Fgallery%2F1409%2F724000880.jpg" TargetMode="Externa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gif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7.wdp"/><Relationship Id="rId5" Type="http://schemas.openxmlformats.org/officeDocument/2006/relationships/image" Target="../media/image63.jpeg"/><Relationship Id="rId10" Type="http://schemas.openxmlformats.org/officeDocument/2006/relationships/image" Target="../media/image65.png"/><Relationship Id="rId4" Type="http://schemas.microsoft.com/office/2007/relationships/hdphoto" Target="../media/hdphoto1.wdp"/><Relationship Id="rId9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 anchor="t"/>
          <a:lstStyle/>
          <a:p>
            <a:r>
              <a:rPr lang="ru-RU" sz="5400" b="1" dirty="0" smtClean="0">
                <a:latin typeface="BatangChe" pitchFamily="49" charset="-127"/>
                <a:ea typeface="BatangChe" pitchFamily="49" charset="-127"/>
              </a:rPr>
              <a:t>Правила дорожного движения</a:t>
            </a:r>
            <a:r>
              <a:rPr lang="ru-RU" sz="5400" b="1" dirty="0" smtClean="0"/>
              <a:t>.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005064"/>
            <a:ext cx="6192688" cy="1633736"/>
          </a:xfrm>
        </p:spPr>
        <p:txBody>
          <a:bodyPr/>
          <a:lstStyle/>
          <a:p>
            <a:r>
              <a:rPr lang="ru-RU" sz="8000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Знаки</a:t>
            </a:r>
            <a:r>
              <a:rPr lang="ru-RU" sz="8800" dirty="0" smtClean="0">
                <a:solidFill>
                  <a:srgbClr val="FF0000"/>
                </a:solidFill>
                <a:latin typeface="BatangChe" pitchFamily="49" charset="-127"/>
                <a:ea typeface="BatangChe" pitchFamily="49" charset="-127"/>
              </a:rPr>
              <a:t>.</a:t>
            </a:r>
            <a:endParaRPr lang="ru-RU" sz="8800" dirty="0">
              <a:solidFill>
                <a:srgbClr val="FF0000"/>
              </a:solidFill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" name="Picture 6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842" b="47468" l="69286" r="85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58" t="25090" r="14652" b="52487"/>
          <a:stretch/>
        </p:blipFill>
        <p:spPr bwMode="auto">
          <a:xfrm>
            <a:off x="7884368" y="5439595"/>
            <a:ext cx="1099458" cy="134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576" b="46519" l="0" r="16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583" r="83288" b="52834"/>
          <a:stretch/>
        </p:blipFill>
        <p:spPr bwMode="auto">
          <a:xfrm>
            <a:off x="5508104" y="5404689"/>
            <a:ext cx="1114265" cy="141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842" b="72627" l="18000" r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9" t="50000" r="67124" b="27101"/>
          <a:stretch/>
        </p:blipFill>
        <p:spPr bwMode="auto">
          <a:xfrm>
            <a:off x="6819289" y="5378625"/>
            <a:ext cx="990600" cy="137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956" b="100000" l="88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69" t="79253"/>
          <a:stretch/>
        </p:blipFill>
        <p:spPr bwMode="auto">
          <a:xfrm>
            <a:off x="4427984" y="5467993"/>
            <a:ext cx="748846" cy="124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2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BatangChe" pitchFamily="49" charset="-127"/>
                <a:ea typeface="BatangChe" pitchFamily="49" charset="-127"/>
              </a:rPr>
              <a:t>ЗНАКИ</a:t>
            </a:r>
            <a:r>
              <a:rPr lang="ru-RU" sz="2000" b="1" dirty="0" smtClean="0">
                <a:latin typeface="BatangChe" pitchFamily="49" charset="-127"/>
                <a:ea typeface="BatangChe" pitchFamily="49" charset="-127"/>
              </a:rPr>
              <a:t> СПЕЦИАЛЬНОГО НАЗНАЧЕНИЯ</a:t>
            </a:r>
            <a:endParaRPr lang="ru-RU" sz="2000" b="1" dirty="0"/>
          </a:p>
        </p:txBody>
      </p:sp>
      <p:pic>
        <p:nvPicPr>
          <p:cNvPr id="7170" name="Picture 2" descr="Дорожные знаки. Информационно-указательные дорожные знаки. Дорожный знак 5.31 Конец жилой зон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1" r="17876"/>
          <a:stretch/>
        </p:blipFill>
        <p:spPr bwMode="auto">
          <a:xfrm>
            <a:off x="5342182" y="1556792"/>
            <a:ext cx="2209800" cy="3327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10" descr="http://mnogodetok.ru/download/file.php?id=37365&amp;t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" t="2831" r="4211" b="2311"/>
          <a:stretch/>
        </p:blipFill>
        <p:spPr bwMode="auto">
          <a:xfrm>
            <a:off x="675235" y="1556792"/>
            <a:ext cx="2121398" cy="31163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971600" y="5013176"/>
            <a:ext cx="137088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Жилая зона</a:t>
            </a:r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501317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Конец жилой зоны</a:t>
            </a:r>
            <a:endParaRPr lang="ru-RU" b="1" dirty="0"/>
          </a:p>
        </p:txBody>
      </p:sp>
      <p:pic>
        <p:nvPicPr>
          <p:cNvPr id="7" name="Picture 6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42" b="47468" l="69286" r="85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58" t="25090" r="14652" b="52487"/>
          <a:stretch/>
        </p:blipFill>
        <p:spPr bwMode="auto">
          <a:xfrm>
            <a:off x="7884368" y="5373216"/>
            <a:ext cx="1099458" cy="134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atin typeface="BatangChe" pitchFamily="49" charset="-127"/>
                <a:ea typeface="BatangChe" pitchFamily="49" charset="-127"/>
              </a:rPr>
              <a:t>ЗНАКИ СПЕЦИАЛЬНОГО НАЗНАЧЕНИЯ</a:t>
            </a:r>
            <a:endParaRPr lang="ru-RU" sz="3200" b="1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102" name="Picture 6" descr="http://www.gornovosti.ru/static/images/archive/2460/5.16_(Road_sign)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1379368"/>
            <a:ext cx="2187461" cy="3084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6156176" y="4807604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Место </a:t>
            </a:r>
          </a:p>
          <a:p>
            <a:r>
              <a:rPr lang="ru-RU" sz="2000" b="1" dirty="0"/>
              <a:t>о</a:t>
            </a:r>
            <a:r>
              <a:rPr lang="ru-RU" sz="2000" b="1" dirty="0" smtClean="0"/>
              <a:t>становки</a:t>
            </a:r>
          </a:p>
          <a:p>
            <a:r>
              <a:rPr lang="ru-RU" sz="2000" b="1" dirty="0" smtClean="0"/>
              <a:t> автобуса</a:t>
            </a:r>
          </a:p>
          <a:p>
            <a:r>
              <a:rPr lang="ru-RU" sz="2000" b="1" dirty="0"/>
              <a:t>и</a:t>
            </a:r>
            <a:r>
              <a:rPr lang="ru-RU" sz="2000" b="1" dirty="0" smtClean="0"/>
              <a:t>ли троллейбуса</a:t>
            </a:r>
            <a:endParaRPr lang="ru-RU" sz="2000" b="1" dirty="0"/>
          </a:p>
        </p:txBody>
      </p:sp>
      <p:pic>
        <p:nvPicPr>
          <p:cNvPr id="4108" name="Picture 12" descr="http://images.prom.ua/162776_w640_h640_54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79368"/>
            <a:ext cx="2115723" cy="3156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10" name="Picture 14" descr="http://images.prom.ua/162781_w640_h640_54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33451"/>
            <a:ext cx="2240822" cy="3342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827584" y="4869160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Место </a:t>
            </a:r>
          </a:p>
          <a:p>
            <a:r>
              <a:rPr lang="ru-RU" b="1" dirty="0" smtClean="0"/>
              <a:t>остановки</a:t>
            </a:r>
          </a:p>
          <a:p>
            <a:r>
              <a:rPr lang="ru-RU" b="1" dirty="0" smtClean="0"/>
              <a:t>трамвая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1772816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Место </a:t>
            </a:r>
          </a:p>
          <a:p>
            <a:r>
              <a:rPr lang="ru-RU" sz="2000" b="1" dirty="0" smtClean="0"/>
              <a:t>остановки</a:t>
            </a:r>
          </a:p>
          <a:p>
            <a:r>
              <a:rPr lang="ru-RU" sz="2000" b="1" dirty="0" smtClean="0"/>
              <a:t>такси</a:t>
            </a:r>
            <a:endParaRPr lang="ru-RU" sz="2000" b="1" dirty="0"/>
          </a:p>
        </p:txBody>
      </p:sp>
      <p:pic>
        <p:nvPicPr>
          <p:cNvPr id="9" name="Picture 2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576" b="46519" l="0" r="16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583" r="83288" b="52834"/>
          <a:stretch/>
        </p:blipFill>
        <p:spPr bwMode="auto">
          <a:xfrm>
            <a:off x="7812360" y="5351538"/>
            <a:ext cx="1114265" cy="141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8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atin typeface="BatangChe" pitchFamily="49" charset="-127"/>
                <a:ea typeface="BatangChe" pitchFamily="49" charset="-127"/>
              </a:rPr>
              <a:t>ЗНАКИ СПЕЦИАЛЬНОГО НАЗНАЧЕНИЯ</a:t>
            </a:r>
            <a:endParaRPr lang="ru-RU" sz="3200" dirty="0"/>
          </a:p>
        </p:txBody>
      </p:sp>
      <p:pic>
        <p:nvPicPr>
          <p:cNvPr id="6148" name="Picture 4" descr="http://www.ustltd.com/img/katalog/33/63_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870610" cy="2861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0" name="Picture 6" descr="http://www.ustltd.com/img/katalog/33/61_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73016"/>
            <a:ext cx="3024336" cy="3019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2" name="Picture 8" descr="http://www.ustltd.com/img/katalog/33/65_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2752797" cy="274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539552" y="4581128"/>
            <a:ext cx="24911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Надземный переход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46574" y="4581128"/>
            <a:ext cx="249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Подземный переход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75856" y="2636912"/>
            <a:ext cx="26438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Пешеходный переход</a:t>
            </a:r>
            <a:endParaRPr lang="ru-RU" sz="2000" b="1" dirty="0"/>
          </a:p>
        </p:txBody>
      </p:sp>
      <p:pic>
        <p:nvPicPr>
          <p:cNvPr id="9" name="Picture 4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842" b="72627" l="18000" r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9" t="50000" r="67124" b="27101"/>
          <a:stretch/>
        </p:blipFill>
        <p:spPr bwMode="auto">
          <a:xfrm>
            <a:off x="8073478" y="5346864"/>
            <a:ext cx="990600" cy="137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latin typeface="BatangChe" pitchFamily="49" charset="-127"/>
                <a:ea typeface="BatangChe" pitchFamily="49" charset="-127"/>
              </a:rPr>
              <a:t>Показывают направление по полосам</a:t>
            </a:r>
            <a:endParaRPr lang="ru-RU" sz="2000" b="1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5122" name="Picture 2" descr="http://www.severinform.ru/media/img/800x600_1318936026_zna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11619" r="-476" b="11048"/>
          <a:stretch/>
        </p:blipFill>
        <p:spPr bwMode="auto">
          <a:xfrm>
            <a:off x="323526" y="2060848"/>
            <a:ext cx="4966069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8" descr="http://tvgorod.ru/uploads/posts/2012-09/1348119064_x_f803ff7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32856"/>
            <a:ext cx="273630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6372200" y="5373216"/>
            <a:ext cx="2192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Движение прямо 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5517232"/>
            <a:ext cx="34456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 полоса – прямо или налево</a:t>
            </a:r>
          </a:p>
          <a:p>
            <a:r>
              <a:rPr lang="ru-RU" sz="2000" b="1" dirty="0" smtClean="0"/>
              <a:t>2 полоса – прямо</a:t>
            </a:r>
          </a:p>
          <a:p>
            <a:r>
              <a:rPr lang="ru-RU" sz="2000" b="1" dirty="0" smtClean="0"/>
              <a:t>3 полоса - направо</a:t>
            </a:r>
            <a:endParaRPr lang="ru-RU" sz="2000" b="1" dirty="0"/>
          </a:p>
        </p:txBody>
      </p:sp>
      <p:pic>
        <p:nvPicPr>
          <p:cNvPr id="7174" name="Picture 6" descr="http://car2you.net/wp-content/uploads/2012/12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205382"/>
            <a:ext cx="8664897" cy="548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956" b="100000" l="88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69" t="79253"/>
          <a:stretch/>
        </p:blipFill>
        <p:spPr bwMode="auto">
          <a:xfrm>
            <a:off x="8172400" y="5471255"/>
            <a:ext cx="748846" cy="124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5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BatangChe" pitchFamily="49" charset="-127"/>
                <a:ea typeface="BatangChe" pitchFamily="49" charset="-127"/>
              </a:rPr>
              <a:t>Знаки сервиса</a:t>
            </a:r>
            <a:endParaRPr lang="ru-RU" sz="3600" b="1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8196" name="Picture 4" descr="http://www.biznes-portal.com/images/GOODS/993009_502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1727611" cy="2448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8" name="Picture 6" descr="http://900igr.net/datai/okruzhajuschij-mir/Znaki/0012-014-Punkt-pitanij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412776"/>
            <a:ext cx="1724136" cy="2448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200" name="Picture 8" descr="http://peredaemprivet.ru/uploads/istorija-informacionnojj-teorii/foto/3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54" y="1412776"/>
            <a:ext cx="1730113" cy="2448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204" name="Picture 12" descr="http://www.legan.ru/zakaz/published/publicdata/SHOPLEGAN/attachments/SC/products_pictures/7.1a1_en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2" t="4584" r="17710" b="3092"/>
          <a:stretch/>
        </p:blipFill>
        <p:spPr bwMode="auto">
          <a:xfrm>
            <a:off x="251520" y="1412777"/>
            <a:ext cx="167202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2" descr="http://www.ustltd.com/img/images/6_8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7" y="4048098"/>
            <a:ext cx="1800200" cy="2712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10" descr="http://www.ustltd.com/img/images/6_15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023" y="4015846"/>
            <a:ext cx="1823623" cy="2744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206" name="Picture 14" descr="http://mirgarmin.com.ua/content_files/POI_AZS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25" y="4015846"/>
            <a:ext cx="1892443" cy="2744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6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42" b="47468" l="69286" r="85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58" t="25090" r="14652" b="52487"/>
          <a:stretch/>
        </p:blipFill>
        <p:spPr bwMode="auto">
          <a:xfrm>
            <a:off x="7884368" y="5373216"/>
            <a:ext cx="1099458" cy="134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3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BatangChe" pitchFamily="49" charset="-127"/>
                <a:ea typeface="BatangChe" pitchFamily="49" charset="-127"/>
              </a:rPr>
              <a:t>Предупреждающие знаки</a:t>
            </a:r>
            <a:endParaRPr lang="ru-RU" sz="2800" b="1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2052" name="Picture 4" descr="http://smolmotor.ru/upload/medialibrary/861/8612a7ced9f4fe3f6b406a18bcb870a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20"/>
          <a:stretch/>
        </p:blipFill>
        <p:spPr bwMode="auto">
          <a:xfrm>
            <a:off x="56203" y="1260081"/>
            <a:ext cx="2986919" cy="2585781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604954"/>
            <a:ext cx="1890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Пешеходный переход</a:t>
            </a:r>
            <a:endParaRPr lang="ru-RU" sz="2000" b="1" dirty="0"/>
          </a:p>
        </p:txBody>
      </p:sp>
      <p:pic>
        <p:nvPicPr>
          <p:cNvPr id="2056" name="Picture 8" descr="http://autoblog34.ru/wp-content/uploads/2010/11/1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89487"/>
            <a:ext cx="3024336" cy="265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hop.its-spc.ru/image/cache/data/1.27-500x5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89" y="1102349"/>
            <a:ext cx="2830652" cy="283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derev-grad.ru/stroitelstvo/tehnicheskoe-regulirovanie-stroitelstva/inye-voprosy-regulirovaniya-stroitelstva/img121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162" y="3845862"/>
            <a:ext cx="2705715" cy="2448272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zz.te.ua/wp-content/uploads/2013/04/imgsiz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728" y="3619693"/>
            <a:ext cx="2927495" cy="2625302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51920" y="3717032"/>
            <a:ext cx="11105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Перегон</a:t>
            </a:r>
          </a:p>
          <a:p>
            <a:r>
              <a:rPr lang="ru-RU" sz="2000" b="1" dirty="0" smtClean="0"/>
              <a:t> скота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92280" y="3717032"/>
            <a:ext cx="1331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Дикие </a:t>
            </a:r>
          </a:p>
          <a:p>
            <a:r>
              <a:rPr lang="ru-RU" sz="2000" b="1" dirty="0" smtClean="0"/>
              <a:t>животные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051720" y="6237312"/>
            <a:ext cx="5492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Падение камней                      Дорожные работы</a:t>
            </a:r>
            <a:endParaRPr lang="ru-RU" sz="2000" b="1" dirty="0"/>
          </a:p>
        </p:txBody>
      </p:sp>
      <p:pic>
        <p:nvPicPr>
          <p:cNvPr id="12" name="Picture 2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576" b="46519" l="0" r="16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583" r="83288" b="52834"/>
          <a:stretch/>
        </p:blipFill>
        <p:spPr bwMode="auto">
          <a:xfrm>
            <a:off x="7812360" y="5351538"/>
            <a:ext cx="1114265" cy="141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7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BatangChe" pitchFamily="49" charset="-127"/>
                <a:ea typeface="BatangChe" pitchFamily="49" charset="-127"/>
              </a:rPr>
              <a:t>Запрещающие знаки.</a:t>
            </a:r>
            <a:endParaRPr lang="ru-RU" sz="3600" b="1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3074" name="Picture 2" descr="tr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4" y="1296338"/>
            <a:ext cx="2462265" cy="245070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nmenso.ru/components/com_virtuemart/shop_image/product/290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139" y="1331018"/>
            <a:ext cx="2420483" cy="24204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ustltd.com/img/katalog/80/25_4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0249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renasterea.ro/images/stiri/restrictii%20trafic-248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341" y="4149079"/>
            <a:ext cx="2154117" cy="215411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pdd.kiev.ua/files/rules/images/3_1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b="13394"/>
          <a:stretch/>
        </p:blipFill>
        <p:spPr bwMode="auto">
          <a:xfrm>
            <a:off x="6546354" y="1331018"/>
            <a:ext cx="2323599" cy="22255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44" y="3694660"/>
            <a:ext cx="19391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Движение </a:t>
            </a:r>
          </a:p>
          <a:p>
            <a:r>
              <a:rPr lang="ru-RU" sz="2000" b="1" dirty="0"/>
              <a:t>н</a:t>
            </a:r>
            <a:r>
              <a:rPr lang="ru-RU" sz="2000" b="1" dirty="0" smtClean="0"/>
              <a:t>а велосипедах</a:t>
            </a:r>
          </a:p>
          <a:p>
            <a:r>
              <a:rPr lang="ru-RU" sz="2000" b="1" dirty="0" smtClean="0"/>
              <a:t>запрещено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94550" y="3751501"/>
            <a:ext cx="1525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Движение</a:t>
            </a:r>
          </a:p>
          <a:p>
            <a:r>
              <a:rPr lang="ru-RU" sz="2000" b="1" dirty="0"/>
              <a:t>п</a:t>
            </a:r>
            <a:r>
              <a:rPr lang="ru-RU" sz="2000" b="1" dirty="0" smtClean="0"/>
              <a:t>ешеходов </a:t>
            </a:r>
          </a:p>
          <a:p>
            <a:r>
              <a:rPr lang="ru-RU" sz="2000" b="1" dirty="0" smtClean="0"/>
              <a:t>запрещено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380311" y="3659571"/>
            <a:ext cx="1431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Движение</a:t>
            </a:r>
          </a:p>
          <a:p>
            <a:r>
              <a:rPr lang="ru-RU" sz="2000" b="1" dirty="0" smtClean="0"/>
              <a:t>запрещено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5949280"/>
            <a:ext cx="1293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Обгон</a:t>
            </a:r>
          </a:p>
          <a:p>
            <a:r>
              <a:rPr lang="ru-RU" sz="2000" b="1" dirty="0" smtClean="0"/>
              <a:t>запрещен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31458" y="5949280"/>
            <a:ext cx="12934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Въезд</a:t>
            </a:r>
          </a:p>
          <a:p>
            <a:r>
              <a:rPr lang="ru-RU" sz="2000" b="1" dirty="0" smtClean="0"/>
              <a:t>запрещен</a:t>
            </a:r>
            <a:endParaRPr lang="ru-RU" sz="2000" b="1" dirty="0"/>
          </a:p>
        </p:txBody>
      </p:sp>
      <p:pic>
        <p:nvPicPr>
          <p:cNvPr id="13" name="Picture 4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9842" b="72627" l="18000" r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9" t="50000" r="67124" b="27101"/>
          <a:stretch/>
        </p:blipFill>
        <p:spPr bwMode="auto">
          <a:xfrm>
            <a:off x="3990797" y="5308373"/>
            <a:ext cx="990600" cy="137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25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829" y="274638"/>
            <a:ext cx="8757659" cy="725487"/>
          </a:xfrm>
        </p:spPr>
        <p:txBody>
          <a:bodyPr/>
          <a:lstStyle/>
          <a:p>
            <a:r>
              <a:rPr lang="ru-RU" dirty="0" smtClean="0">
                <a:latin typeface="BatangChe" pitchFamily="49" charset="-127"/>
                <a:ea typeface="BatangChe" pitchFamily="49" charset="-127"/>
              </a:rPr>
              <a:t>Отгадай загадки.</a:t>
            </a:r>
            <a:endParaRPr lang="ru-RU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340768"/>
            <a:ext cx="3672408" cy="478539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Посмотри, силач какой: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На ходу одной рукой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Останавливать привык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Пятитонный грузовик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219200"/>
            <a:ext cx="4474840" cy="4906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Встало с краю улицы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В длинном сапоге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Чучело трёхглазое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На одной ноге.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Где машины движутся,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Где сошлись пути,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Помогает улицу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Людям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перейти.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210" name="Picture 18" descr="http://deti-online.com/images/zagadki-pro-svetofo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5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9037" y="2420886"/>
            <a:ext cx="3273152" cy="418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9">
            <a:hlinkClick r:id="rId5"/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0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1">
            <a:hlinkClick r:id="rId5"/>
          </p:cNvPr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2">
            <a:hlinkClick r:id="rId5"/>
          </p:cNvPr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3">
            <a:hlinkClick r:id="rId5"/>
          </p:cNvPr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4">
            <a:hlinkClick r:id="rId5"/>
          </p:cNvPr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25">
            <a:hlinkClick r:id="rId5"/>
          </p:cNvPr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26">
            <a:hlinkClick r:id="rId5"/>
          </p:cNvPr>
          <p:cNvSpPr>
            <a:spLocks noChangeArrowheads="1"/>
          </p:cNvSpPr>
          <p:nvPr/>
        </p:nvSpPr>
        <p:spPr bwMode="auto">
          <a:xfrm>
            <a:off x="10668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7">
            <a:hlinkClick r:id="rId5"/>
          </p:cNvPr>
          <p:cNvSpPr>
            <a:spLocks noChangeArrowheads="1"/>
          </p:cNvSpPr>
          <p:nvPr/>
        </p:nvSpPr>
        <p:spPr bwMode="auto">
          <a:xfrm>
            <a:off x="1219200" y="1219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28">
            <a:hlinkClick r:id="rId5"/>
          </p:cNvPr>
          <p:cNvSpPr>
            <a:spLocks noChangeArrowheads="1"/>
          </p:cNvSpPr>
          <p:nvPr/>
        </p:nvSpPr>
        <p:spPr bwMode="auto">
          <a:xfrm>
            <a:off x="137160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29">
            <a:hlinkClick r:id="rId5"/>
          </p:cNvPr>
          <p:cNvSpPr>
            <a:spLocks noChangeArrowheads="1"/>
          </p:cNvSpPr>
          <p:nvPr/>
        </p:nvSpPr>
        <p:spPr bwMode="auto">
          <a:xfrm>
            <a:off x="1524000" y="1524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30">
            <a:hlinkClick r:id="rId5"/>
          </p:cNvPr>
          <p:cNvSpPr>
            <a:spLocks noChangeArrowheads="1"/>
          </p:cNvSpPr>
          <p:nvPr/>
        </p:nvSpPr>
        <p:spPr bwMode="auto">
          <a:xfrm>
            <a:off x="1676400" y="1676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224" name="Picture 32" descr="http://deti-online.com/images/zagadki-pro-dorozhnoe-dvizheni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9" y="3933056"/>
            <a:ext cx="2766392" cy="276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41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702217"/>
              </p:ext>
            </p:extLst>
          </p:nvPr>
        </p:nvGraphicFramePr>
        <p:xfrm>
          <a:off x="755576" y="1340768"/>
          <a:ext cx="3096344" cy="1860194"/>
        </p:xfrm>
        <a:graphic>
          <a:graphicData uri="http://schemas.openxmlformats.org/drawingml/2006/table">
            <a:tbl>
              <a:tblPr/>
              <a:tblGrid>
                <a:gridCol w="3096344"/>
              </a:tblGrid>
              <a:tr h="139127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u="none" strike="noStrike" kern="1200" dirty="0">
                          <a:effectLst/>
                        </a:rPr>
                        <a:t>Поезд быстро-быстро мчится! </a:t>
                      </a:r>
                      <a:br>
                        <a:rPr lang="ru-RU" sz="1800" u="none" strike="noStrike" kern="1200" dirty="0">
                          <a:effectLst/>
                        </a:rPr>
                      </a:br>
                      <a:r>
                        <a:rPr lang="ru-RU" sz="1800" u="none" strike="noStrike" kern="1200" dirty="0">
                          <a:effectLst/>
                        </a:rPr>
                        <a:t>Чтоб несчастью не случиться, </a:t>
                      </a:r>
                      <a:br>
                        <a:rPr lang="ru-RU" sz="1800" u="none" strike="noStrike" kern="1200" dirty="0">
                          <a:effectLst/>
                        </a:rPr>
                      </a:br>
                      <a:r>
                        <a:rPr lang="ru-RU" sz="1800" u="none" strike="noStrike" kern="1200" dirty="0">
                          <a:effectLst/>
                        </a:rPr>
                        <a:t>Закрываю переезд – </a:t>
                      </a:r>
                      <a:br>
                        <a:rPr lang="ru-RU" sz="1800" u="none" strike="noStrike" kern="1200" dirty="0">
                          <a:effectLst/>
                        </a:rPr>
                      </a:br>
                      <a:r>
                        <a:rPr lang="ru-RU" sz="1800" u="none" strike="noStrike" kern="1200" dirty="0">
                          <a:effectLst/>
                        </a:rPr>
                        <a:t>Запрещен машинам въезд!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0" marB="9525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8924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u="none" strike="noStrike" kern="1200" dirty="0">
                          <a:effectLst/>
                        </a:rPr>
                        <a:t>Шлагбаум</a:t>
                      </a:r>
                      <a:endParaRPr lang="ru-RU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0" marB="9525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225380"/>
              </p:ext>
            </p:extLst>
          </p:nvPr>
        </p:nvGraphicFramePr>
        <p:xfrm>
          <a:off x="4932040" y="1340768"/>
          <a:ext cx="3672408" cy="256377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72408"/>
              </a:tblGrid>
              <a:tr h="1404372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Ну, а если пешеходу</a:t>
                      </a:r>
                      <a:br>
                        <a:rPr lang="ru-RU">
                          <a:effectLst/>
                        </a:rPr>
                      </a:br>
                      <a:r>
                        <a:rPr lang="ru-RU">
                          <a:effectLst/>
                        </a:rPr>
                        <a:t>Тротуар не по пути?</a:t>
                      </a:r>
                      <a:br>
                        <a:rPr lang="ru-RU">
                          <a:effectLst/>
                        </a:rPr>
                      </a:br>
                      <a:r>
                        <a:rPr lang="ru-RU">
                          <a:effectLst/>
                        </a:rPr>
                        <a:t>Если можно пешеходу </a:t>
                      </a:r>
                      <a:br>
                        <a:rPr lang="ru-RU">
                          <a:effectLst/>
                        </a:rPr>
                      </a:br>
                      <a:r>
                        <a:rPr lang="ru-RU">
                          <a:effectLst/>
                        </a:rPr>
                        <a:t>Мостовую перейти?</a:t>
                      </a:r>
                      <a:br>
                        <a:rPr lang="ru-RU">
                          <a:effectLst/>
                        </a:rPr>
                      </a:br>
                      <a:r>
                        <a:rPr lang="ru-RU">
                          <a:effectLst/>
                        </a:rPr>
                        <a:t>Сразу ищет пешеход</a:t>
                      </a:r>
                      <a:br>
                        <a:rPr lang="ru-RU">
                          <a:effectLst/>
                        </a:rPr>
                      </a:br>
                      <a:r>
                        <a:rPr lang="ru-RU">
                          <a:effectLst/>
                        </a:rPr>
                        <a:t>Знак дорожный …?</a:t>
                      </a:r>
                      <a:endParaRPr lang="ru-RU">
                        <a:effectLst/>
                        <a:latin typeface="Trebuchet MS"/>
                      </a:endParaRPr>
                    </a:p>
                  </a:txBody>
                  <a:tcPr marL="0" marR="0" marT="95250" marB="95250"/>
                </a:tc>
              </a:tr>
              <a:tr h="727359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Переход</a:t>
                      </a:r>
                      <a:endParaRPr lang="ru-RU" dirty="0">
                        <a:solidFill>
                          <a:srgbClr val="EE1199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95250" marB="95250"/>
                </a:tc>
              </a:tr>
            </a:tbl>
          </a:graphicData>
        </a:graphic>
      </p:graphicFrame>
      <p:pic>
        <p:nvPicPr>
          <p:cNvPr id="19458" name="Picture 2" descr="http://www.modelleisenbahn.com/p/31/1134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5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1" y="2852936"/>
            <a:ext cx="4272409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berdsk-online.ru/images/stories/2012/August/06.08_pereez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184" y="2852936"/>
            <a:ext cx="1584176" cy="134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primorskij.spb.ru/wp-content/uploads/2012/07/peshehodhy-pereho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8" y="3284984"/>
            <a:ext cx="3960440" cy="264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im0-tub-ru.yandex.net/i?id=522264646-37-72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8518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69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504530"/>
              </p:ext>
            </p:extLst>
          </p:nvPr>
        </p:nvGraphicFramePr>
        <p:xfrm>
          <a:off x="251520" y="1412776"/>
          <a:ext cx="3060576" cy="18745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60576"/>
              </a:tblGrid>
              <a:tr h="1164025">
                <a:tc>
                  <a:txBody>
                    <a:bodyPr/>
                    <a:lstStyle/>
                    <a:p>
                      <a:pPr fontAlgn="t"/>
                      <a:r>
                        <a:rPr lang="ru-RU" sz="2000" dirty="0">
                          <a:effectLst/>
                        </a:rPr>
                        <a:t>Где ведут ступеньки вниз,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Ты спускайся, не ленись.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Знать обязан пешеход: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Тут …?</a:t>
                      </a:r>
                      <a:endParaRPr lang="ru-RU" sz="2000" dirty="0">
                        <a:effectLst/>
                        <a:latin typeface="Trebuchet MS"/>
                      </a:endParaRPr>
                    </a:p>
                  </a:txBody>
                  <a:tcPr marL="0" marR="0" marT="95250" marB="95250"/>
                </a:tc>
              </a:tr>
              <a:tr h="420151">
                <a:tc>
                  <a:txBody>
                    <a:bodyPr/>
                    <a:lstStyle/>
                    <a:p>
                      <a:pPr fontAlgn="t"/>
                      <a:endParaRPr lang="ru-RU" dirty="0">
                        <a:solidFill>
                          <a:srgbClr val="EE1199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95250" marB="9525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511861"/>
              </p:ext>
            </p:extLst>
          </p:nvPr>
        </p:nvGraphicFramePr>
        <p:xfrm>
          <a:off x="5580112" y="1340768"/>
          <a:ext cx="3312840" cy="248412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12840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sz="2000" dirty="0">
                          <a:effectLst/>
                        </a:rPr>
                        <a:t>Здесь не катится автобус.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Здесь трамваи не пройдут.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Здесь спокойно пешеходы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Вдоль по улице идут.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Для машин и для трамвая</a:t>
                      </a:r>
                      <a:br>
                        <a:rPr lang="ru-RU" sz="2000" dirty="0">
                          <a:effectLst/>
                        </a:rPr>
                      </a:br>
                      <a:r>
                        <a:rPr lang="ru-RU" sz="2000" dirty="0">
                          <a:effectLst/>
                        </a:rPr>
                        <a:t>Путь-дорога есть другая.</a:t>
                      </a:r>
                      <a:endParaRPr lang="ru-RU" sz="2000" dirty="0">
                        <a:effectLst/>
                        <a:latin typeface="Trebuchet MS"/>
                      </a:endParaRPr>
                    </a:p>
                  </a:txBody>
                  <a:tcPr marL="0" marR="0" marT="95250" marB="95250"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Тротуар</a:t>
                      </a:r>
                      <a:endParaRPr lang="ru-RU" dirty="0">
                        <a:solidFill>
                          <a:srgbClr val="EE1199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95250" marB="95250"/>
                </a:tc>
              </a:tr>
            </a:tbl>
          </a:graphicData>
        </a:graphic>
      </p:graphicFrame>
      <p:pic>
        <p:nvPicPr>
          <p:cNvPr id="21506" name="Picture 2" descr="http://rdsgroup.ru/resize/?idnews=287&amp;v=vostokinveststroyv12326975&amp;ratio=0&amp;width=4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65" y="3266015"/>
            <a:ext cx="3744416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static2.aif.ru/public/dontknow/big/461/cf9b716b06fbb93bfd2b8a8a4b91fc03.u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954" y="2564903"/>
            <a:ext cx="1656184" cy="132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im4-tub-ru.yandex.net/i?id=7931497-09-16f-00656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383510"/>
            <a:ext cx="3593335" cy="3082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51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ru-RU" sz="2800" b="1" dirty="0" smtClean="0">
                <a:latin typeface="BatangChe" pitchFamily="49" charset="-127"/>
                <a:ea typeface="BatangChe" pitchFamily="49" charset="-127"/>
              </a:rPr>
              <a:t>Средства регулирования дорожного движения</a:t>
            </a:r>
            <a:endParaRPr lang="ru-RU" sz="2800" b="1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5194920" cy="639762"/>
          </a:xfrm>
        </p:spPr>
        <p:txBody>
          <a:bodyPr/>
          <a:lstStyle/>
          <a:p>
            <a:r>
              <a:rPr lang="ru-RU" dirty="0" smtClean="0"/>
              <a:t>           Транспортные светофоры</a:t>
            </a:r>
            <a:endParaRPr lang="ru-RU" dirty="0"/>
          </a:p>
        </p:txBody>
      </p:sp>
      <p:pic>
        <p:nvPicPr>
          <p:cNvPr id="9218" name="Picture 2" descr="http://www.bayonnenj.org/assets/uploads/2013/03/Signal_Clip_Art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50" l="23167" r="76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58" r="22857"/>
          <a:stretch/>
        </p:blipFill>
        <p:spPr bwMode="auto">
          <a:xfrm>
            <a:off x="323528" y="2348880"/>
            <a:ext cx="2691003" cy="327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16216" y="1556792"/>
            <a:ext cx="2097559" cy="639762"/>
          </a:xfrm>
        </p:spPr>
        <p:txBody>
          <a:bodyPr/>
          <a:lstStyle/>
          <a:p>
            <a:r>
              <a:rPr lang="ru-RU" dirty="0" smtClean="0"/>
              <a:t>Пешеходный</a:t>
            </a:r>
          </a:p>
          <a:p>
            <a:r>
              <a:rPr lang="ru-RU" dirty="0" smtClean="0"/>
              <a:t>светофор</a:t>
            </a:r>
            <a:endParaRPr lang="ru-RU" dirty="0"/>
          </a:p>
        </p:txBody>
      </p:sp>
      <p:pic>
        <p:nvPicPr>
          <p:cNvPr id="9220" name="Picture 4" descr="http://www.adzinstva.by/wp-content/uploads/2012/02/1293816499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17" b="82500" l="47500" r="7656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08" t="6031" r="23225" b="17497"/>
          <a:stretch/>
        </p:blipFill>
        <p:spPr bwMode="auto">
          <a:xfrm>
            <a:off x="7236296" y="2420888"/>
            <a:ext cx="1251858" cy="255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.autoportal.ua/img/inf/news/svetofor_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852" b="100000" l="33737" r="913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734" t="32756" r="8008"/>
          <a:stretch/>
        </p:blipFill>
        <p:spPr bwMode="auto">
          <a:xfrm>
            <a:off x="3275856" y="3068960"/>
            <a:ext cx="2699657" cy="172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842" b="47468" l="69286" r="85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58" t="25090" r="14652" b="52487"/>
          <a:stretch/>
        </p:blipFill>
        <p:spPr bwMode="auto">
          <a:xfrm>
            <a:off x="7884368" y="5373216"/>
            <a:ext cx="1099458" cy="134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48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78910"/>
              </p:ext>
            </p:extLst>
          </p:nvPr>
        </p:nvGraphicFramePr>
        <p:xfrm>
          <a:off x="179512" y="1340768"/>
          <a:ext cx="3672408" cy="1752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72408"/>
              </a:tblGrid>
              <a:tr h="1005294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Красный круг, а в нем мой друг,</a:t>
                      </a:r>
                      <a:br>
                        <a:rPr lang="ru-RU">
                          <a:effectLst/>
                        </a:rPr>
                      </a:br>
                      <a:r>
                        <a:rPr lang="ru-RU">
                          <a:effectLst/>
                        </a:rPr>
                        <a:t>Быстрый друг - велосипед.</a:t>
                      </a:r>
                      <a:br>
                        <a:rPr lang="ru-RU">
                          <a:effectLst/>
                        </a:rPr>
                      </a:br>
                      <a:r>
                        <a:rPr lang="ru-RU">
                          <a:effectLst/>
                        </a:rPr>
                        <a:t>Знак гласит: здесь и вокруг</a:t>
                      </a:r>
                      <a:br>
                        <a:rPr lang="ru-RU">
                          <a:effectLst/>
                        </a:rPr>
                      </a:br>
                      <a:r>
                        <a:rPr lang="ru-RU">
                          <a:effectLst/>
                        </a:rPr>
                        <a:t>На велосипеде проезда нет.</a:t>
                      </a:r>
                      <a:endParaRPr lang="ru-RU">
                        <a:effectLst/>
                        <a:latin typeface="Trebuchet MS"/>
                      </a:endParaRPr>
                    </a:p>
                  </a:txBody>
                  <a:tcPr marL="0" marR="0" marT="95250" marB="95250"/>
                </a:tc>
              </a:tr>
              <a:tr h="362858">
                <a:tc>
                  <a:txBody>
                    <a:bodyPr/>
                    <a:lstStyle/>
                    <a:p>
                      <a:pPr fontAlgn="t"/>
                      <a:endParaRPr lang="ru-RU" dirty="0">
                        <a:solidFill>
                          <a:srgbClr val="EE1199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95250" marB="95250"/>
                </a:tc>
              </a:tr>
            </a:tbl>
          </a:graphicData>
        </a:graphic>
      </p:graphicFrame>
      <p:pic>
        <p:nvPicPr>
          <p:cNvPr id="22530" name="Picture 2" descr="http://im8-tub-ru.yandex.net/i?id=108598719-68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9" y="2780928"/>
            <a:ext cx="4248745" cy="380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r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2636911"/>
            <a:ext cx="2331026" cy="20465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20071" y="1492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411690"/>
              </p:ext>
            </p:extLst>
          </p:nvPr>
        </p:nvGraphicFramePr>
        <p:xfrm>
          <a:off x="5312436" y="1340768"/>
          <a:ext cx="3257530" cy="1752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257530"/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Я знаток дорожных правил,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Я машину здесь поставил,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На стоянку у ограды - 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Отдыхать ей тоже надо.</a:t>
                      </a:r>
                      <a:endParaRPr lang="ru-RU" dirty="0">
                        <a:effectLst/>
                        <a:latin typeface="Trebuchet MS"/>
                      </a:endParaRPr>
                    </a:p>
                  </a:txBody>
                  <a:tcPr marL="0" marR="0" marT="95250" marB="95250"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endParaRPr lang="ru-RU" dirty="0">
                        <a:solidFill>
                          <a:srgbClr val="EE1199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95250" marB="95250"/>
                </a:tc>
              </a:tr>
            </a:tbl>
          </a:graphicData>
        </a:graphic>
      </p:graphicFrame>
      <p:pic>
        <p:nvPicPr>
          <p:cNvPr id="1026" name="Picture 2" descr="http://im5-tub-ru.yandex.net/i?id=430588638-42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10138"/>
            <a:ext cx="4007518" cy="364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10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556792"/>
            <a:ext cx="32293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Круглый знак, а в нем окошко, </a:t>
            </a:r>
            <a:br>
              <a:rPr lang="ru-RU" dirty="0"/>
            </a:br>
            <a:r>
              <a:rPr lang="ru-RU" dirty="0"/>
              <a:t>Не спешите сгоряча, </a:t>
            </a:r>
            <a:br>
              <a:rPr lang="ru-RU" dirty="0"/>
            </a:br>
            <a:r>
              <a:rPr lang="ru-RU" dirty="0"/>
              <a:t>А подумайте немножко, </a:t>
            </a:r>
            <a:br>
              <a:rPr lang="ru-RU" dirty="0"/>
            </a:br>
            <a:r>
              <a:rPr lang="ru-RU" dirty="0"/>
              <a:t>Что здесь, свалка кирпича?</a:t>
            </a:r>
          </a:p>
        </p:txBody>
      </p:sp>
      <p:pic>
        <p:nvPicPr>
          <p:cNvPr id="2050" name="Picture 2" descr="http://im5-tub-ru.yandex.net/i?id=221900200-5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68960"/>
            <a:ext cx="369634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bdd.do.am/_nw/0/9903966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57121"/>
            <a:ext cx="1765184" cy="176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771101"/>
              </p:ext>
            </p:extLst>
          </p:nvPr>
        </p:nvGraphicFramePr>
        <p:xfrm>
          <a:off x="5508104" y="1227191"/>
          <a:ext cx="2844552" cy="28498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844552"/>
              </a:tblGrid>
              <a:tr h="2290008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Что за тёмная дыра?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Здесь, наверное, нора?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В той норе живёт лиса.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Вот какие чудеса!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Не овраг здесь и не лес,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Здесь дорога </a:t>
                      </a:r>
                      <a:r>
                        <a:rPr lang="ru-RU" dirty="0" err="1">
                          <a:effectLst/>
                        </a:rPr>
                        <a:t>напрорез</a:t>
                      </a:r>
                      <a:r>
                        <a:rPr lang="ru-RU" dirty="0">
                          <a:effectLst/>
                        </a:rPr>
                        <a:t>!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У дороги знак стоит,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Но о чём он говорит?</a:t>
                      </a:r>
                      <a:endParaRPr lang="ru-RU" dirty="0">
                        <a:effectLst/>
                        <a:latin typeface="Trebuchet MS"/>
                      </a:endParaRPr>
                    </a:p>
                  </a:txBody>
                  <a:tcPr marL="0" marR="0" marT="95250" marB="95250"/>
                </a:tc>
              </a:tr>
              <a:tr h="446295">
                <a:tc>
                  <a:txBody>
                    <a:bodyPr/>
                    <a:lstStyle/>
                    <a:p>
                      <a:pPr fontAlgn="t"/>
                      <a:endParaRPr lang="ru-RU" dirty="0">
                        <a:solidFill>
                          <a:srgbClr val="EE1199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95250" marB="95250"/>
                </a:tc>
              </a:tr>
            </a:tbl>
          </a:graphicData>
        </a:graphic>
      </p:graphicFrame>
      <p:pic>
        <p:nvPicPr>
          <p:cNvPr id="2054" name="Picture 6" descr="http://im8-tub-ru.yandex.net/i?id=220153040-34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05" y="3639713"/>
            <a:ext cx="4584865" cy="302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ages.prom.ua/151574_w640_h640_19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320" y="3719113"/>
            <a:ext cx="1545780" cy="135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9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556792"/>
            <a:ext cx="30126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Знак повесили с рассветом,</a:t>
            </a:r>
            <a:br>
              <a:rPr lang="ru-RU" dirty="0"/>
            </a:br>
            <a:r>
              <a:rPr lang="ru-RU" dirty="0"/>
              <a:t>Чтобы каждый знал об этом:</a:t>
            </a:r>
            <a:br>
              <a:rPr lang="ru-RU" dirty="0"/>
            </a:br>
            <a:r>
              <a:rPr lang="ru-RU" dirty="0"/>
              <a:t>Здесь ремонт идёт дороги -</a:t>
            </a:r>
            <a:br>
              <a:rPr lang="ru-RU" dirty="0"/>
            </a:br>
            <a:r>
              <a:rPr lang="ru-RU" dirty="0"/>
              <a:t>Берегите свои ноги!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28607"/>
              </p:ext>
            </p:extLst>
          </p:nvPr>
        </p:nvGraphicFramePr>
        <p:xfrm>
          <a:off x="4644008" y="1484784"/>
          <a:ext cx="2592288" cy="17526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92288"/>
              </a:tblGrid>
              <a:tr h="831324"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Предупреждает этот знак,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Что у дороги здесь зигзаг,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И впереди машину ждёт</a:t>
                      </a:r>
                      <a:br>
                        <a:rPr lang="ru-RU" dirty="0">
                          <a:effectLst/>
                        </a:rPr>
                      </a:br>
                      <a:r>
                        <a:rPr lang="ru-RU" dirty="0">
                          <a:effectLst/>
                        </a:rPr>
                        <a:t>Крутой...</a:t>
                      </a:r>
                      <a:endParaRPr lang="ru-RU" dirty="0">
                        <a:effectLst/>
                        <a:latin typeface="Trebuchet MS"/>
                      </a:endParaRPr>
                    </a:p>
                  </a:txBody>
                  <a:tcPr marL="0" marR="0" marT="95250" marB="95250"/>
                </a:tc>
              </a:tr>
              <a:tr h="381955">
                <a:tc>
                  <a:txBody>
                    <a:bodyPr/>
                    <a:lstStyle/>
                    <a:p>
                      <a:pPr fontAlgn="t"/>
                      <a:endParaRPr lang="ru-RU" dirty="0">
                        <a:solidFill>
                          <a:srgbClr val="EE1199"/>
                        </a:solidFill>
                        <a:effectLst/>
                        <a:latin typeface="Trebuchet MS"/>
                      </a:endParaRPr>
                    </a:p>
                  </a:txBody>
                  <a:tcPr marL="0" marR="0" marT="95250" marB="95250"/>
                </a:tc>
              </a:tr>
            </a:tbl>
          </a:graphicData>
        </a:graphic>
      </p:graphicFrame>
      <p:pic>
        <p:nvPicPr>
          <p:cNvPr id="3074" name="Picture 2" descr="http://im7-tub-ru.yandex.net/i?id=98462481-1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390" y="3305876"/>
            <a:ext cx="4209256" cy="31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urmolka.com/img/l/upload.wikimedia.org/wikipedia/commons/2/23/1.12.2_%28Road_sign%2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435095"/>
            <a:ext cx="1964168" cy="1741563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elogazeta.ru/up/news/2011/2011-6-21-remontdor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" y="3305876"/>
            <a:ext cx="4371495" cy="31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news.mail.ru/prev670w/pic/5f/33/main12756886_a761043cae0fd08a74159f3bded3336b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4"/>
          <a:stretch/>
        </p:blipFill>
        <p:spPr bwMode="auto">
          <a:xfrm>
            <a:off x="2529714" y="2476205"/>
            <a:ext cx="1872207" cy="1700453"/>
          </a:xfrm>
          <a:prstGeom prst="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66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956" b="100000" l="88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69" t="79253"/>
          <a:stretch/>
        </p:blipFill>
        <p:spPr bwMode="auto">
          <a:xfrm>
            <a:off x="8172400" y="5471255"/>
            <a:ext cx="748846" cy="124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900igr.net/datas/obg/Dvizhenie-na-dorogakh/0009-009-Dvizhenie-na-dorogak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1957"/>
            <a:ext cx="9144000" cy="550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42" b="72627" l="18000" r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9" t="50000" r="67124" b="27101"/>
          <a:stretch/>
        </p:blipFill>
        <p:spPr bwMode="auto">
          <a:xfrm>
            <a:off x="6962328" y="4519946"/>
            <a:ext cx="683636" cy="95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76" b="46519" l="0" r="16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583" r="83288" b="52834"/>
          <a:stretch/>
        </p:blipFill>
        <p:spPr bwMode="auto">
          <a:xfrm>
            <a:off x="4158645" y="5043039"/>
            <a:ext cx="826233" cy="105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42" b="47468" l="69286" r="85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58" t="25090" r="14652" b="52487"/>
          <a:stretch/>
        </p:blipFill>
        <p:spPr bwMode="auto">
          <a:xfrm>
            <a:off x="179512" y="2564904"/>
            <a:ext cx="792088" cy="97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114" b="99525" l="88429" r="99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561" t="78866"/>
          <a:stretch/>
        </p:blipFill>
        <p:spPr bwMode="auto">
          <a:xfrm flipH="1">
            <a:off x="4427983" y="1828876"/>
            <a:ext cx="618693" cy="10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http://dizsoft.ru/wp-content/uploads/2011-11-25/Klipart-Avtomobili_2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23510" l="200" r="30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836" b="77327"/>
          <a:stretch/>
        </p:blipFill>
        <p:spPr bwMode="auto">
          <a:xfrm flipH="1">
            <a:off x="4581128" y="4258038"/>
            <a:ext cx="1570704" cy="73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476672"/>
            <a:ext cx="885698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Соблюдайте правила дорожного движения!</a:t>
            </a:r>
            <a:endParaRPr lang="ru-RU" sz="2800" b="1" dirty="0">
              <a:solidFill>
                <a:srgbClr val="00B05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8224" y="638132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Batang" pitchFamily="18" charset="-127"/>
                <a:ea typeface="Batang" pitchFamily="18" charset="-127"/>
              </a:rPr>
              <a:t>Конец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16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25487"/>
          </a:xfrm>
        </p:spPr>
        <p:txBody>
          <a:bodyPr/>
          <a:lstStyle/>
          <a:p>
            <a:r>
              <a:rPr lang="ru-RU" sz="3200" b="1" dirty="0" smtClean="0">
                <a:latin typeface="BatangChe" pitchFamily="49" charset="-127"/>
                <a:ea typeface="BatangChe" pitchFamily="49" charset="-127"/>
              </a:rPr>
              <a:t>Сигналы регулировщика</a:t>
            </a:r>
            <a:endParaRPr lang="ru-RU" sz="3200" b="1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1028" name="Picture 4" descr="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75216"/>
            <a:ext cx="8255238" cy="375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661248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Разведенные в стороны или опущенные руки — красный</a:t>
            </a:r>
            <a:r>
              <a:rPr lang="ru-RU" sz="2000" b="1" dirty="0" smtClean="0"/>
              <a:t>!</a:t>
            </a:r>
            <a:endParaRPr lang="ru-RU" sz="2000" dirty="0"/>
          </a:p>
        </p:txBody>
      </p:sp>
      <p:pic>
        <p:nvPicPr>
          <p:cNvPr id="8" name="Picture 2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76" b="46519" l="0" r="16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583" r="83288" b="52834"/>
          <a:stretch/>
        </p:blipFill>
        <p:spPr bwMode="auto">
          <a:xfrm>
            <a:off x="7812360" y="5351538"/>
            <a:ext cx="1114265" cy="141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3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725487"/>
          </a:xfrm>
        </p:spPr>
        <p:txBody>
          <a:bodyPr/>
          <a:lstStyle/>
          <a:p>
            <a:r>
              <a:rPr lang="ru-RU" sz="3200" b="1" dirty="0">
                <a:latin typeface="BatangChe" pitchFamily="49" charset="-127"/>
                <a:ea typeface="BatangChe" pitchFamily="49" charset="-127"/>
              </a:rPr>
              <a:t>Сигналы регулировщика</a:t>
            </a:r>
            <a:endParaRPr lang="ru-RU" sz="3200" b="1" dirty="0"/>
          </a:p>
        </p:txBody>
      </p:sp>
      <p:pic>
        <p:nvPicPr>
          <p:cNvPr id="2050" name="Picture 2" descr="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89" y="1556792"/>
            <a:ext cx="890498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580526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Поднятая вверх рука: воображаемый красный свет</a:t>
            </a:r>
            <a:endParaRPr lang="ru-RU" sz="2400" dirty="0"/>
          </a:p>
        </p:txBody>
      </p:sp>
      <p:pic>
        <p:nvPicPr>
          <p:cNvPr id="5" name="Picture 4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42" b="72627" l="18000" r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9" t="50000" r="67124" b="27101"/>
          <a:stretch/>
        </p:blipFill>
        <p:spPr bwMode="auto">
          <a:xfrm>
            <a:off x="8073478" y="5346864"/>
            <a:ext cx="990600" cy="137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81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796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BatangChe" pitchFamily="49" charset="-127"/>
                <a:ea typeface="BatangChe" pitchFamily="49" charset="-127"/>
              </a:rPr>
              <a:t>Сигналы регулировщика</a:t>
            </a:r>
            <a:endParaRPr lang="ru-RU" sz="3200" dirty="0"/>
          </a:p>
        </p:txBody>
      </p:sp>
      <p:pic>
        <p:nvPicPr>
          <p:cNvPr id="3074" name="Picture 2" descr="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6" y="1412776"/>
            <a:ext cx="890498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5877272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Руки опущены вниз</a:t>
            </a:r>
            <a:endParaRPr lang="ru-RU" sz="2000" b="1" dirty="0"/>
          </a:p>
        </p:txBody>
      </p:sp>
      <p:pic>
        <p:nvPicPr>
          <p:cNvPr id="3076" name="Picture 4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956" b="100000" l="88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69" t="79253"/>
          <a:stretch/>
        </p:blipFill>
        <p:spPr bwMode="auto">
          <a:xfrm>
            <a:off x="8172400" y="5471255"/>
            <a:ext cx="748846" cy="124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97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4" y="274638"/>
            <a:ext cx="8736906" cy="725487"/>
          </a:xfrm>
        </p:spPr>
        <p:txBody>
          <a:bodyPr/>
          <a:lstStyle/>
          <a:p>
            <a:r>
              <a:rPr lang="ru-RU" sz="3200" b="1" dirty="0">
                <a:latin typeface="BatangChe" pitchFamily="49" charset="-127"/>
                <a:ea typeface="BatangChe" pitchFamily="49" charset="-127"/>
              </a:rPr>
              <a:t>Сигналы регулировщика</a:t>
            </a:r>
            <a:endParaRPr lang="ru-RU" sz="3200" dirty="0"/>
          </a:p>
        </p:txBody>
      </p:sp>
      <p:pic>
        <p:nvPicPr>
          <p:cNvPr id="4098" name="Picture 2" descr="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412776"/>
            <a:ext cx="890498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573325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Правая рука, вытянутая вперед</a:t>
            </a:r>
            <a:endParaRPr lang="ru-RU" dirty="0"/>
          </a:p>
        </p:txBody>
      </p:sp>
      <p:pic>
        <p:nvPicPr>
          <p:cNvPr id="5" name="Picture 6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842" b="47468" l="69286" r="85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858" t="25090" r="14652" b="52487"/>
          <a:stretch/>
        </p:blipFill>
        <p:spPr bwMode="auto">
          <a:xfrm>
            <a:off x="7884368" y="5373216"/>
            <a:ext cx="1099458" cy="134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01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725487"/>
          </a:xfrm>
        </p:spPr>
        <p:txBody>
          <a:bodyPr/>
          <a:lstStyle/>
          <a:p>
            <a:r>
              <a:rPr lang="ru-RU" sz="3200" b="1" dirty="0">
                <a:latin typeface="BatangChe" pitchFamily="49" charset="-127"/>
                <a:ea typeface="BatangChe" pitchFamily="49" charset="-127"/>
              </a:rPr>
              <a:t>Сигналы регулировщика</a:t>
            </a:r>
            <a:endParaRPr lang="ru-RU" sz="3200" dirty="0"/>
          </a:p>
        </p:txBody>
      </p:sp>
      <p:pic>
        <p:nvPicPr>
          <p:cNvPr id="5122" name="Picture 2" descr="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77" y="1340768"/>
            <a:ext cx="890498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76" b="46519" l="0" r="16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583" r="83288" b="52834"/>
          <a:stretch/>
        </p:blipFill>
        <p:spPr bwMode="auto">
          <a:xfrm>
            <a:off x="7812360" y="5351538"/>
            <a:ext cx="1114265" cy="141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19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244" y="274638"/>
            <a:ext cx="8693228" cy="725487"/>
          </a:xfrm>
        </p:spPr>
        <p:txBody>
          <a:bodyPr/>
          <a:lstStyle/>
          <a:p>
            <a:r>
              <a:rPr lang="ru-RU" sz="3200" b="1" dirty="0">
                <a:latin typeface="BatangChe" pitchFamily="49" charset="-127"/>
                <a:ea typeface="BatangChe" pitchFamily="49" charset="-127"/>
              </a:rPr>
              <a:t>Сигналы регулировщика</a:t>
            </a:r>
            <a:endParaRPr lang="ru-RU" sz="3200" dirty="0"/>
          </a:p>
        </p:txBody>
      </p:sp>
      <p:pic>
        <p:nvPicPr>
          <p:cNvPr id="6146" name="Picture 2" descr="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44" y="1412776"/>
            <a:ext cx="890498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42" b="72627" l="18000" r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9" t="50000" r="67124" b="27101"/>
          <a:stretch/>
        </p:blipFill>
        <p:spPr bwMode="auto">
          <a:xfrm>
            <a:off x="8073478" y="5346864"/>
            <a:ext cx="990600" cy="137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98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BatangChe" pitchFamily="49" charset="-127"/>
                <a:ea typeface="BatangChe" pitchFamily="49" charset="-127"/>
              </a:rPr>
              <a:t>Знаки бывают трёх видов:</a:t>
            </a:r>
            <a:endParaRPr lang="ru-RU" sz="2400" b="1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3528" y="4846400"/>
            <a:ext cx="1440161" cy="1440160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312845" y="3140968"/>
            <a:ext cx="1450844" cy="1296144"/>
          </a:xfrm>
          <a:prstGeom prst="triangl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12845" y="1484784"/>
            <a:ext cx="1440160" cy="12716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06406" y="3573886"/>
            <a:ext cx="5272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 </a:t>
            </a:r>
            <a:r>
              <a:rPr lang="ru-RU" sz="3600" b="1" dirty="0" smtClean="0">
                <a:solidFill>
                  <a:srgbClr val="FF0000"/>
                </a:solidFill>
              </a:rPr>
              <a:t>-ПРЕДУПРЕЖДАЮЩИЕ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5566480"/>
            <a:ext cx="4085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</a:t>
            </a:r>
            <a:r>
              <a:rPr lang="ru-RU" sz="3600" b="1" dirty="0" smtClean="0">
                <a:solidFill>
                  <a:srgbClr val="FF0000"/>
                </a:solidFill>
              </a:rPr>
              <a:t>-ЗАПРЕЩАЮЩИЕ</a:t>
            </a:r>
            <a:endParaRPr 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92438" y="1207998"/>
            <a:ext cx="546799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3600" b="1" dirty="0" smtClean="0">
              <a:solidFill>
                <a:srgbClr val="FF0000"/>
              </a:solidFill>
            </a:endParaRPr>
          </a:p>
          <a:p>
            <a:pPr lvl="0"/>
            <a:r>
              <a:rPr lang="ru-RU" sz="3600" b="1" dirty="0" smtClean="0">
                <a:solidFill>
                  <a:srgbClr val="FF0000"/>
                </a:solidFill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</a:rPr>
              <a:t>ЗНАКИ СПЕЦИАЛЬНОГО НАЗНАЧЕНИЯ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" name="Picture 4" descr="http://aveweb.ru/up/down/img/vector/deti-v-vekto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956" b="100000" l="88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769" t="79253"/>
          <a:stretch/>
        </p:blipFill>
        <p:spPr bwMode="auto">
          <a:xfrm>
            <a:off x="8172400" y="5471255"/>
            <a:ext cx="748846" cy="124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56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</TotalTime>
  <Words>228</Words>
  <Application>Microsoft Office PowerPoint</Application>
  <PresentationFormat>Экран (4:3)</PresentationFormat>
  <Paragraphs>85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Тема10</vt:lpstr>
      <vt:lpstr>Правила дорожного движения.</vt:lpstr>
      <vt:lpstr>Средства регулирования дорожного движения</vt:lpstr>
      <vt:lpstr>Сигналы регулировщика</vt:lpstr>
      <vt:lpstr>Сигналы регулировщика</vt:lpstr>
      <vt:lpstr>Презентация PowerPoint</vt:lpstr>
      <vt:lpstr>Сигналы регулировщика</vt:lpstr>
      <vt:lpstr>Сигналы регулировщика</vt:lpstr>
      <vt:lpstr>Сигналы регулировщика</vt:lpstr>
      <vt:lpstr>Знаки бывают трёх видов:</vt:lpstr>
      <vt:lpstr>ЗНАКИ СПЕЦИАЛЬНОГО НАЗНАЧЕНИЯ</vt:lpstr>
      <vt:lpstr>ЗНАКИ СПЕЦИАЛЬНОГО НАЗНАЧЕНИЯ</vt:lpstr>
      <vt:lpstr>ЗНАКИ СПЕЦИАЛЬНОГО НАЗНАЧЕНИЯ</vt:lpstr>
      <vt:lpstr>Показывают направление по полосам</vt:lpstr>
      <vt:lpstr>Знаки сервиса</vt:lpstr>
      <vt:lpstr>Предупреждающие знаки</vt:lpstr>
      <vt:lpstr>Запрещающие знаки.</vt:lpstr>
      <vt:lpstr>Отгадай загадки.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32</cp:revision>
  <dcterms:created xsi:type="dcterms:W3CDTF">2013-11-03T15:03:38Z</dcterms:created>
  <dcterms:modified xsi:type="dcterms:W3CDTF">2013-11-05T13:41:57Z</dcterms:modified>
</cp:coreProperties>
</file>